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2" r:id="rId7"/>
    <p:sldId id="260" r:id="rId8"/>
    <p:sldId id="261"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990600" y="3274413"/>
            <a:ext cx="7467600" cy="2246769"/>
          </a:xfrm>
          <a:prstGeom prst="rect">
            <a:avLst/>
          </a:prstGeom>
        </p:spPr>
        <p:txBody>
          <a:bodyPr wrap="square">
            <a:spAutoFit/>
          </a:bodyPr>
          <a:lstStyle/>
          <a:p>
            <a:pPr algn="ctr"/>
            <a:r>
              <a:rPr lang="en-IN" sz="3600" b="1" u="sng" dirty="0" smtClean="0">
                <a:latin typeface="+mj-lt"/>
              </a:rPr>
              <a:t>ACCURATE FORGE</a:t>
            </a:r>
            <a:endParaRPr lang="en-IN" b="1" u="sng" dirty="0" smtClean="0">
              <a:latin typeface="+mj-lt"/>
            </a:endParaRPr>
          </a:p>
          <a:p>
            <a:pPr algn="ctr"/>
            <a:r>
              <a:rPr lang="en-US" b="1" dirty="0">
                <a:latin typeface="+mj-lt"/>
                <a:ea typeface="Adobe Song Std L" pitchFamily="18" charset="-128"/>
              </a:rPr>
              <a:t>AJI GIDC, SHED NO.C-1, B-273-274-275, AJI GIDC ESTATE,</a:t>
            </a:r>
            <a:endParaRPr lang="en-IN" b="1" dirty="0">
              <a:latin typeface="+mj-lt"/>
              <a:ea typeface="Adobe Song Std L" pitchFamily="18" charset="-128"/>
            </a:endParaRPr>
          </a:p>
          <a:p>
            <a:pPr algn="ctr"/>
            <a:r>
              <a:rPr lang="en-US" b="1" dirty="0">
                <a:latin typeface="+mj-lt"/>
                <a:ea typeface="Adobe Song Std L" pitchFamily="18" charset="-128"/>
              </a:rPr>
              <a:t>ROAD-R, Rajkot, Rajkot, Gujarat, </a:t>
            </a:r>
            <a:r>
              <a:rPr lang="en-US" b="1" dirty="0" smtClean="0">
                <a:latin typeface="+mj-lt"/>
                <a:ea typeface="Adobe Song Std L" pitchFamily="18" charset="-128"/>
              </a:rPr>
              <a:t>360003</a:t>
            </a:r>
          </a:p>
          <a:p>
            <a:pPr algn="ctr"/>
            <a:endParaRPr lang="en-US" b="1" dirty="0">
              <a:latin typeface="+mj-lt"/>
              <a:ea typeface="Adobe Song Std L" pitchFamily="18" charset="-128"/>
            </a:endParaRPr>
          </a:p>
          <a:p>
            <a:pPr algn="ctr"/>
            <a:r>
              <a:rPr lang="en-US" b="1" dirty="0" smtClean="0">
                <a:latin typeface="+mj-lt"/>
                <a:ea typeface="Adobe Song Std L" pitchFamily="18" charset="-128"/>
              </a:rPr>
              <a:t>WEBSITE – www.accurateforge.com</a:t>
            </a:r>
            <a:endParaRPr lang="en-IN" b="1" dirty="0" smtClean="0">
              <a:latin typeface="+mj-lt"/>
              <a:ea typeface="Adobe Song Std L" pitchFamily="18" charset="-128"/>
            </a:endParaRPr>
          </a:p>
          <a:p>
            <a:pPr algn="ctr"/>
            <a:endParaRPr lang="en-IN" sz="1600" b="1" dirty="0">
              <a:latin typeface="+mj-lt"/>
              <a:ea typeface="Adobe Song Std L" pitchFamily="18" charset="-128"/>
            </a:endParaRPr>
          </a:p>
          <a:p>
            <a:pPr algn="ctr"/>
            <a:endParaRPr lang="en-IN" sz="1600" b="1" dirty="0">
              <a:latin typeface="+mj-lt"/>
              <a:ea typeface="Adobe Song Std L" pitchFamily="18"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6600" y="304800"/>
            <a:ext cx="3128963" cy="288963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3369" y="5029200"/>
            <a:ext cx="1262062" cy="1262062"/>
          </a:xfrm>
          <a:prstGeom prst="rect">
            <a:avLst/>
          </a:prstGeom>
        </p:spPr>
      </p:pic>
    </p:spTree>
    <p:extLst>
      <p:ext uri="{BB962C8B-B14F-4D97-AF65-F5344CB8AC3E}">
        <p14:creationId xmlns:p14="http://schemas.microsoft.com/office/powerpoint/2010/main" val="300611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229600" cy="5897563"/>
          </a:xfrm>
        </p:spPr>
        <p:txBody>
          <a:bodyPr>
            <a:noAutofit/>
          </a:bodyPr>
          <a:lstStyle/>
          <a:p>
            <a:pPr marL="0" indent="0">
              <a:buNone/>
            </a:pPr>
            <a:r>
              <a:rPr lang="en-US" sz="2400" dirty="0" smtClean="0"/>
              <a:t>As </a:t>
            </a:r>
            <a:r>
              <a:rPr lang="en-US" sz="2400" dirty="0"/>
              <a:t>a customer-centric organization, we believe the key pillars of a strong vendor-customer relationship are</a:t>
            </a:r>
            <a:r>
              <a:rPr lang="en-US" sz="2400" dirty="0" smtClean="0"/>
              <a:t>:-</a:t>
            </a:r>
          </a:p>
          <a:p>
            <a:pPr marL="0" indent="0">
              <a:buNone/>
            </a:pPr>
            <a:endParaRPr lang="en-US" sz="2200" dirty="0" smtClean="0"/>
          </a:p>
          <a:p>
            <a:r>
              <a:rPr lang="en-US" sz="2200" b="1" dirty="0" smtClean="0"/>
              <a:t>Trust</a:t>
            </a:r>
            <a:r>
              <a:rPr lang="en-US" sz="2200" dirty="0" smtClean="0"/>
              <a:t>:</a:t>
            </a:r>
            <a:br>
              <a:rPr lang="en-US" sz="2200" dirty="0" smtClean="0"/>
            </a:br>
            <a:r>
              <a:rPr lang="en-US" sz="2200" dirty="0" smtClean="0"/>
              <a:t>We prioritize fulfilling our commitments to ensure we are a reliable partner. Customers should feel confident relying on us, knowing that their further commitments will be supported seamlessly.</a:t>
            </a:r>
          </a:p>
          <a:p>
            <a:r>
              <a:rPr lang="en-US" sz="2200" b="1" dirty="0" smtClean="0"/>
              <a:t>Traceability</a:t>
            </a:r>
            <a:r>
              <a:rPr lang="en-US" sz="2200" dirty="0"/>
              <a:t>:</a:t>
            </a:r>
            <a:br>
              <a:rPr lang="en-US" sz="2200" dirty="0"/>
            </a:br>
            <a:r>
              <a:rPr lang="en-US" sz="2200" dirty="0"/>
              <a:t>Operating in the manufacturing industry, we recognize the importance of transparency. Our processes are designed to provide customers with complete traceability, allowing them to monitor the quality and flow of their materials at every stage.</a:t>
            </a:r>
          </a:p>
          <a:p>
            <a:r>
              <a:rPr lang="en-US" sz="2200" b="1" dirty="0"/>
              <a:t>Quality</a:t>
            </a:r>
            <a:r>
              <a:rPr lang="en-US" sz="2200" dirty="0"/>
              <a:t>:</a:t>
            </a:r>
            <a:br>
              <a:rPr lang="en-US" sz="2200" dirty="0"/>
            </a:br>
            <a:r>
              <a:rPr lang="en-US" sz="2200" dirty="0"/>
              <a:t>Quality is the cornerstone of our business. We strive to deliver products that instill confidence in our customers, enabling them to focus on their operations without concerns about the reliability or </a:t>
            </a:r>
            <a:r>
              <a:rPr lang="en-US" sz="2200" dirty="0" smtClean="0"/>
              <a:t>quality </a:t>
            </a:r>
            <a:r>
              <a:rPr lang="en-US" sz="2200" dirty="0"/>
              <a:t>of our deliverables.</a:t>
            </a:r>
          </a:p>
          <a:p>
            <a:pPr marL="0" indent="0">
              <a:buNone/>
            </a:pPr>
            <a:endParaRPr lang="en-IN" sz="2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600" y="0"/>
            <a:ext cx="914400" cy="844459"/>
          </a:xfrm>
          <a:prstGeom prst="rect">
            <a:avLst/>
          </a:prstGeom>
        </p:spPr>
      </p:pic>
    </p:spTree>
    <p:extLst>
      <p:ext uri="{BB962C8B-B14F-4D97-AF65-F5344CB8AC3E}">
        <p14:creationId xmlns:p14="http://schemas.microsoft.com/office/powerpoint/2010/main" val="92769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22228"/>
            <a:ext cx="7924800" cy="5673771"/>
          </a:xfrm>
        </p:spPr>
        <p:txBody>
          <a:bodyPr>
            <a:noAutofit/>
          </a:bodyPr>
          <a:lstStyle/>
          <a:p>
            <a:pPr marL="457200" indent="-457200">
              <a:buAutoNum type="arabicPeriod"/>
            </a:pPr>
            <a:r>
              <a:rPr lang="en-IN" sz="2000" b="1" dirty="0" smtClean="0">
                <a:latin typeface="+mj-lt"/>
                <a:ea typeface="Adobe Myungjo Std M" pitchFamily="18" charset="-128"/>
              </a:rPr>
              <a:t>COMPANY  NAME :  ACCURATE FORGE</a:t>
            </a:r>
          </a:p>
          <a:p>
            <a:pPr marL="457200" indent="-457200">
              <a:buAutoNum type="arabicPeriod"/>
            </a:pPr>
            <a:endParaRPr lang="en-IN" sz="2000" b="1" dirty="0" smtClean="0">
              <a:latin typeface="+mj-lt"/>
              <a:ea typeface="Adobe Myungjo Std M" pitchFamily="18" charset="-128"/>
            </a:endParaRPr>
          </a:p>
          <a:p>
            <a:pPr marL="457200" indent="-457200">
              <a:buAutoNum type="arabicPeriod"/>
            </a:pPr>
            <a:r>
              <a:rPr lang="en-IN" sz="2000" b="1" dirty="0" smtClean="0">
                <a:latin typeface="+mj-lt"/>
                <a:ea typeface="Adobe Myungjo Std M" pitchFamily="18" charset="-128"/>
              </a:rPr>
              <a:t>TYPE :  PARTNERSHIP FIRM</a:t>
            </a:r>
          </a:p>
          <a:p>
            <a:pPr marL="457200" indent="-457200">
              <a:buAutoNum type="arabicPeriod"/>
            </a:pPr>
            <a:endParaRPr lang="en-IN" sz="2000" b="1" dirty="0" smtClean="0">
              <a:latin typeface="+mj-lt"/>
              <a:ea typeface="Adobe Myungjo Std M" pitchFamily="18" charset="-128"/>
            </a:endParaRPr>
          </a:p>
          <a:p>
            <a:pPr marL="457200" indent="-457200">
              <a:buAutoNum type="arabicPeriod" startAt="3"/>
            </a:pPr>
            <a:r>
              <a:rPr lang="en-IN" sz="2000" b="1" dirty="0" smtClean="0">
                <a:latin typeface="+mj-lt"/>
                <a:ea typeface="Adobe Myungjo Std M" pitchFamily="18" charset="-128"/>
              </a:rPr>
              <a:t>ADDRESS :  </a:t>
            </a:r>
            <a:r>
              <a:rPr lang="en-US" sz="2000" b="1" dirty="0" smtClean="0">
                <a:latin typeface="+mj-lt"/>
                <a:ea typeface="Adobe Myungjo Std M" pitchFamily="18" charset="-128"/>
              </a:rPr>
              <a:t>AJI </a:t>
            </a:r>
            <a:r>
              <a:rPr lang="en-US" sz="2000" b="1" dirty="0">
                <a:latin typeface="+mj-lt"/>
                <a:ea typeface="Adobe Myungjo Std M" pitchFamily="18" charset="-128"/>
              </a:rPr>
              <a:t>GIDC, SHED </a:t>
            </a:r>
            <a:r>
              <a:rPr lang="en-US" sz="2000" b="1" dirty="0" smtClean="0">
                <a:latin typeface="+mj-lt"/>
                <a:ea typeface="Adobe Myungjo Std M" pitchFamily="18" charset="-128"/>
              </a:rPr>
              <a:t>NO.C-1 </a:t>
            </a:r>
            <a:r>
              <a:rPr lang="en-US" sz="2000" b="1" dirty="0">
                <a:latin typeface="+mj-lt"/>
                <a:ea typeface="Adobe Myungjo Std M" pitchFamily="18" charset="-128"/>
              </a:rPr>
              <a:t>B-273-274-275, </a:t>
            </a:r>
            <a:r>
              <a:rPr lang="en-US" sz="2000" b="1" dirty="0" smtClean="0">
                <a:latin typeface="+mj-lt"/>
                <a:ea typeface="Adobe Myungjo Std M" pitchFamily="18" charset="-128"/>
              </a:rPr>
              <a:t>AJI       	              GIDC ESTATE,</a:t>
            </a:r>
            <a:r>
              <a:rPr lang="en-IN" sz="2000" b="1" dirty="0">
                <a:latin typeface="+mj-lt"/>
                <a:ea typeface="Adobe Myungjo Std M" pitchFamily="18" charset="-128"/>
              </a:rPr>
              <a:t> </a:t>
            </a:r>
            <a:r>
              <a:rPr lang="en-US" sz="2000" b="1" dirty="0" smtClean="0">
                <a:latin typeface="+mj-lt"/>
                <a:ea typeface="Adobe Myungjo Std M" pitchFamily="18" charset="-128"/>
              </a:rPr>
              <a:t>ROAD-R</a:t>
            </a:r>
            <a:r>
              <a:rPr lang="en-US" sz="2000" b="1" dirty="0">
                <a:latin typeface="+mj-lt"/>
                <a:ea typeface="Adobe Myungjo Std M" pitchFamily="18" charset="-128"/>
              </a:rPr>
              <a:t>, Rajkot</a:t>
            </a:r>
            <a:r>
              <a:rPr lang="en-US" sz="2000" b="1" dirty="0" smtClean="0">
                <a:latin typeface="+mj-lt"/>
                <a:ea typeface="Adobe Myungjo Std M" pitchFamily="18" charset="-128"/>
              </a:rPr>
              <a:t>, </a:t>
            </a:r>
          </a:p>
          <a:p>
            <a:pPr marL="0" indent="0">
              <a:buNone/>
            </a:pPr>
            <a:r>
              <a:rPr lang="en-US" sz="2000" b="1" dirty="0">
                <a:latin typeface="+mj-lt"/>
                <a:ea typeface="Adobe Myungjo Std M" pitchFamily="18" charset="-128"/>
              </a:rPr>
              <a:t> </a:t>
            </a:r>
            <a:r>
              <a:rPr lang="en-US" sz="2000" b="1" dirty="0" smtClean="0">
                <a:latin typeface="+mj-lt"/>
                <a:ea typeface="Adobe Myungjo Std M" pitchFamily="18" charset="-128"/>
              </a:rPr>
              <a:t>                           Gujarat - </a:t>
            </a:r>
            <a:r>
              <a:rPr lang="en-US" sz="2000" b="1" dirty="0" smtClean="0">
                <a:ea typeface="Adobe Myungjo Std M" pitchFamily="18" charset="-128"/>
              </a:rPr>
              <a:t>360003</a:t>
            </a:r>
            <a:r>
              <a:rPr lang="en-IN" sz="2000" b="1" dirty="0" smtClean="0">
                <a:ea typeface="Adobe Myungjo Std M" pitchFamily="18" charset="-128"/>
              </a:rPr>
              <a:t> </a:t>
            </a:r>
            <a:r>
              <a:rPr lang="en-US" sz="2000" b="1" dirty="0" smtClean="0">
                <a:latin typeface="+mj-lt"/>
                <a:ea typeface="Adobe Myungjo Std M" pitchFamily="18" charset="-128"/>
              </a:rPr>
              <a:t>		</a:t>
            </a:r>
            <a:endParaRPr lang="en-IN" sz="2000" b="1" dirty="0" smtClean="0">
              <a:latin typeface="+mj-lt"/>
              <a:ea typeface="Adobe Myungjo Std M" pitchFamily="18" charset="-128"/>
            </a:endParaRPr>
          </a:p>
          <a:p>
            <a:pPr marL="0" indent="0">
              <a:buNone/>
            </a:pPr>
            <a:r>
              <a:rPr lang="en-IN" sz="2000" b="1" dirty="0" smtClean="0">
                <a:latin typeface="+mj-lt"/>
                <a:ea typeface="Adobe Myungjo Std M" pitchFamily="18" charset="-128"/>
              </a:rPr>
              <a:t>         </a:t>
            </a:r>
            <a:endParaRPr lang="en-IN" sz="2000" b="1" dirty="0">
              <a:latin typeface="+mj-lt"/>
              <a:ea typeface="Adobe Myungjo Std M" pitchFamily="18" charset="-128"/>
            </a:endParaRPr>
          </a:p>
          <a:p>
            <a:pPr marL="0" indent="0">
              <a:buNone/>
            </a:pPr>
            <a:r>
              <a:rPr lang="en-IN" sz="2000" b="1" dirty="0" smtClean="0">
                <a:latin typeface="+mj-lt"/>
                <a:ea typeface="Adobe Myungjo Std M" pitchFamily="18" charset="-128"/>
              </a:rPr>
              <a:t>4.    CONTACT </a:t>
            </a:r>
            <a:r>
              <a:rPr lang="en-IN" sz="2000" b="1" dirty="0" smtClean="0">
                <a:latin typeface="+mj-lt"/>
                <a:ea typeface="Adobe Myungjo Std M" pitchFamily="18" charset="-128"/>
              </a:rPr>
              <a:t>PERSON : TEJAS K. SOLANKI</a:t>
            </a:r>
          </a:p>
          <a:p>
            <a:pPr marL="0" indent="0">
              <a:buNone/>
            </a:pPr>
            <a:r>
              <a:rPr lang="en-IN" sz="2000" b="1" dirty="0" smtClean="0">
                <a:ea typeface="Adobe Myungjo Std M" pitchFamily="18" charset="-128"/>
              </a:rPr>
              <a:t>         		EMAIL </a:t>
            </a:r>
            <a:r>
              <a:rPr lang="en-IN" sz="2000" b="1" dirty="0">
                <a:ea typeface="Adobe Myungjo Std M" pitchFamily="18" charset="-128"/>
              </a:rPr>
              <a:t>: </a:t>
            </a:r>
            <a:r>
              <a:rPr lang="en-IN" sz="2000" b="1" dirty="0">
                <a:ea typeface="Adobe Song Std L" pitchFamily="18" charset="-128"/>
              </a:rPr>
              <a:t>technical@accurateforge.com</a:t>
            </a:r>
          </a:p>
          <a:p>
            <a:pPr marL="0" indent="0">
              <a:buNone/>
            </a:pPr>
            <a:r>
              <a:rPr lang="en-IN" sz="2000" b="1" dirty="0">
                <a:ea typeface="Adobe Song Std L" pitchFamily="18" charset="-128"/>
              </a:rPr>
              <a:t>         </a:t>
            </a:r>
            <a:r>
              <a:rPr lang="en-IN" sz="2000" b="1" dirty="0" smtClean="0">
                <a:ea typeface="Adobe Song Std L" pitchFamily="18" charset="-128"/>
              </a:rPr>
              <a:t>		</a:t>
            </a:r>
            <a:r>
              <a:rPr lang="en-IN" sz="2000" b="1" dirty="0" smtClean="0">
                <a:ea typeface="Adobe Myungjo Std M" pitchFamily="18" charset="-128"/>
              </a:rPr>
              <a:t>Mobile </a:t>
            </a:r>
            <a:r>
              <a:rPr lang="en-IN" sz="2000" b="1" dirty="0">
                <a:ea typeface="Adobe Myungjo Std M" pitchFamily="18" charset="-128"/>
              </a:rPr>
              <a:t>Number : 9099599992, 9825076715</a:t>
            </a:r>
          </a:p>
          <a:p>
            <a:pPr marL="0" indent="0">
              <a:buNone/>
            </a:pPr>
            <a:endParaRPr lang="en-IN" sz="2000" b="1" dirty="0">
              <a:latin typeface="+mj-lt"/>
              <a:ea typeface="Adobe Myungjo Std M" pitchFamily="18" charset="-128"/>
            </a:endParaRPr>
          </a:p>
          <a:p>
            <a:pPr marL="0" indent="0">
              <a:buNone/>
            </a:pPr>
            <a:r>
              <a:rPr lang="en-IN" sz="2000" b="1" dirty="0" smtClean="0">
                <a:latin typeface="+mj-lt"/>
                <a:ea typeface="Adobe Myungjo Std M" pitchFamily="18" charset="-128"/>
              </a:rPr>
              <a:t>5.    NATURE </a:t>
            </a:r>
            <a:r>
              <a:rPr lang="en-IN" sz="2000" b="1" dirty="0" smtClean="0">
                <a:latin typeface="+mj-lt"/>
                <a:ea typeface="Adobe Myungjo Std M" pitchFamily="18" charset="-128"/>
              </a:rPr>
              <a:t>OF ACTIVITY : FORGING,</a:t>
            </a:r>
            <a:r>
              <a:rPr lang="en-IN" sz="2000" b="1" dirty="0">
                <a:ea typeface="Adobe Myungjo Std M" pitchFamily="18" charset="-128"/>
              </a:rPr>
              <a:t> ANNEALING</a:t>
            </a:r>
            <a:r>
              <a:rPr lang="en-IN" sz="2000" b="1" dirty="0" smtClean="0">
                <a:latin typeface="+mj-lt"/>
                <a:ea typeface="Adobe Myungjo Std M" pitchFamily="18" charset="-128"/>
              </a:rPr>
              <a:t> &amp; </a:t>
            </a:r>
            <a:r>
              <a:rPr lang="en-IN" sz="2000" b="1" dirty="0">
                <a:ea typeface="Adobe Myungjo Std M" pitchFamily="18" charset="-128"/>
              </a:rPr>
              <a:t>CNC </a:t>
            </a:r>
            <a:r>
              <a:rPr lang="en-IN" sz="2000" b="1" dirty="0">
                <a:ea typeface="Adobe Myungjo Std M" pitchFamily="18" charset="-128"/>
              </a:rPr>
              <a:t>TURNING (BEARING RACES</a:t>
            </a:r>
            <a:r>
              <a:rPr lang="en-IN" sz="2000" b="1" dirty="0" smtClean="0">
                <a:ea typeface="Adobe Myungjo Std M" pitchFamily="18" charset="-128"/>
              </a:rPr>
              <a:t>)</a:t>
            </a:r>
            <a:endParaRPr lang="en-IN" sz="2000" b="1" dirty="0">
              <a:ea typeface="Adobe Myungjo Std M" pitchFamily="18" charset="-12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600" y="0"/>
            <a:ext cx="914400" cy="844459"/>
          </a:xfrm>
          <a:prstGeom prst="rect">
            <a:avLst/>
          </a:prstGeom>
        </p:spPr>
      </p:pic>
    </p:spTree>
    <p:extLst>
      <p:ext uri="{BB962C8B-B14F-4D97-AF65-F5344CB8AC3E}">
        <p14:creationId xmlns:p14="http://schemas.microsoft.com/office/powerpoint/2010/main" val="4013584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229600" cy="6248400"/>
          </a:xfrm>
        </p:spPr>
        <p:txBody>
          <a:bodyPr>
            <a:noAutofit/>
          </a:bodyPr>
          <a:lstStyle/>
          <a:p>
            <a:pPr marL="457200" indent="-457200">
              <a:buFont typeface="+mj-lt"/>
              <a:buAutoNum type="arabicPeriod" startAt="6"/>
            </a:pPr>
            <a:r>
              <a:rPr lang="en-IN" sz="2000" b="1" dirty="0" smtClean="0">
                <a:latin typeface="+mj-lt"/>
              </a:rPr>
              <a:t>AREA : 2100 </a:t>
            </a:r>
            <a:r>
              <a:rPr lang="en-IN" sz="2000" b="1" dirty="0" err="1" smtClean="0">
                <a:latin typeface="+mj-lt"/>
              </a:rPr>
              <a:t>sq</a:t>
            </a:r>
            <a:r>
              <a:rPr lang="en-IN" sz="2000" b="1" dirty="0" smtClean="0">
                <a:latin typeface="+mj-lt"/>
              </a:rPr>
              <a:t> </a:t>
            </a:r>
            <a:r>
              <a:rPr lang="en-IN" sz="2000" b="1" dirty="0" err="1" smtClean="0">
                <a:latin typeface="+mj-lt"/>
              </a:rPr>
              <a:t>mt</a:t>
            </a:r>
            <a:endParaRPr lang="en-IN" sz="2000" b="1" dirty="0" smtClean="0">
              <a:latin typeface="+mj-lt"/>
            </a:endParaRPr>
          </a:p>
          <a:p>
            <a:pPr marL="457200" indent="-457200">
              <a:buFont typeface="+mj-lt"/>
              <a:buAutoNum type="arabicPeriod" startAt="6"/>
            </a:pPr>
            <a:endParaRPr lang="en-IN" sz="2000" b="1" dirty="0">
              <a:latin typeface="+mj-lt"/>
            </a:endParaRPr>
          </a:p>
          <a:p>
            <a:pPr marL="457200" indent="-457200">
              <a:buFont typeface="+mj-lt"/>
              <a:buAutoNum type="arabicPeriod" startAt="6"/>
            </a:pPr>
            <a:r>
              <a:rPr lang="en-IN" sz="2000" b="1" dirty="0" smtClean="0">
                <a:latin typeface="+mj-lt"/>
              </a:rPr>
              <a:t>PRODUCT CAPABILITY :  50 mm ID to 190 mm OD </a:t>
            </a:r>
          </a:p>
          <a:p>
            <a:pPr marL="457200" indent="-457200">
              <a:buFont typeface="+mj-lt"/>
              <a:buAutoNum type="arabicPeriod" startAt="6"/>
            </a:pPr>
            <a:endParaRPr lang="en-IN" sz="2000" b="1" dirty="0" smtClean="0">
              <a:latin typeface="+mj-lt"/>
            </a:endParaRPr>
          </a:p>
          <a:p>
            <a:pPr marL="457200" indent="-457200">
              <a:buFont typeface="+mj-lt"/>
              <a:buAutoNum type="arabicPeriod" startAt="6"/>
            </a:pPr>
            <a:r>
              <a:rPr lang="en-IN" sz="2000" b="1" dirty="0" smtClean="0"/>
              <a:t>MAIN </a:t>
            </a:r>
            <a:r>
              <a:rPr lang="en-IN" sz="2000" b="1" dirty="0"/>
              <a:t>PRODUCT : </a:t>
            </a:r>
            <a:r>
              <a:rPr lang="en-IN" sz="2000" b="1" dirty="0">
                <a:ea typeface="Adobe Myungjo Std M" pitchFamily="18" charset="-128"/>
              </a:rPr>
              <a:t>SPECIALITY IN CRB, SRB AND </a:t>
            </a:r>
            <a:r>
              <a:rPr lang="en-IN" sz="2000" b="1" dirty="0" smtClean="0">
                <a:ea typeface="Adobe Myungjo Std M" pitchFamily="18" charset="-128"/>
              </a:rPr>
              <a:t>BB</a:t>
            </a:r>
          </a:p>
          <a:p>
            <a:pPr marL="457200" indent="-457200">
              <a:buFont typeface="+mj-lt"/>
              <a:buAutoNum type="arabicPeriod" startAt="6"/>
            </a:pPr>
            <a:endParaRPr lang="en-IN" sz="2000" b="1" dirty="0" smtClean="0">
              <a:ea typeface="Adobe Myungjo Std M" pitchFamily="18" charset="-128"/>
            </a:endParaRPr>
          </a:p>
          <a:p>
            <a:pPr marL="457200" indent="-457200">
              <a:buFont typeface="+mj-lt"/>
              <a:buAutoNum type="arabicPeriod" startAt="6"/>
            </a:pPr>
            <a:r>
              <a:rPr lang="en-IN" sz="2000" b="1" dirty="0"/>
              <a:t>VALUED CUSTOMER : TURBO BEARINGS PVT. LTD. (RAJKOT</a:t>
            </a:r>
            <a:r>
              <a:rPr lang="en-IN" sz="2000" b="1" dirty="0" smtClean="0"/>
              <a:t>)</a:t>
            </a:r>
            <a:endParaRPr lang="en-IN" sz="2000" b="1" dirty="0" smtClean="0">
              <a:ea typeface="Adobe Myungjo Std M" pitchFamily="18" charset="-128"/>
            </a:endParaRPr>
          </a:p>
          <a:p>
            <a:pPr marL="0" indent="0">
              <a:buNone/>
            </a:pPr>
            <a:endParaRPr lang="en-IN" sz="2000" b="1" dirty="0">
              <a:latin typeface="+mj-lt"/>
            </a:endParaRPr>
          </a:p>
          <a:p>
            <a:pPr marL="0" indent="0">
              <a:buNone/>
            </a:pPr>
            <a:r>
              <a:rPr lang="en-IN" sz="2000" b="1" dirty="0" smtClean="0">
                <a:latin typeface="+mj-lt"/>
              </a:rPr>
              <a:t>10.   PRODUCTION CAPATICITY : 100 TON per month (can be doubled 				 in 6 months if required)</a:t>
            </a:r>
          </a:p>
          <a:p>
            <a:pPr marL="457200" indent="-457200">
              <a:buFont typeface="+mj-lt"/>
              <a:buAutoNum type="arabicPeriod" startAt="6"/>
            </a:pPr>
            <a:endParaRPr lang="en-IN" sz="2000" b="1" dirty="0" smtClean="0">
              <a:latin typeface="+mj-lt"/>
            </a:endParaRPr>
          </a:p>
          <a:p>
            <a:pPr marL="0" indent="0">
              <a:buNone/>
            </a:pPr>
            <a:r>
              <a:rPr lang="en-IN" sz="2000" b="1" dirty="0" smtClean="0">
                <a:latin typeface="+mj-lt"/>
              </a:rPr>
              <a:t>11.   COMPANY ESTABLISHED SINCE : 2022</a:t>
            </a:r>
          </a:p>
          <a:p>
            <a:pPr marL="0" indent="0">
              <a:buNone/>
            </a:pPr>
            <a:endParaRPr lang="en-IN" sz="2000" b="1" dirty="0">
              <a:latin typeface="+mj-lt"/>
            </a:endParaRPr>
          </a:p>
          <a:p>
            <a:pPr marL="0" indent="0">
              <a:buNone/>
            </a:pPr>
            <a:r>
              <a:rPr lang="en-IN" sz="2000" b="1" dirty="0" smtClean="0">
                <a:latin typeface="+mj-lt"/>
              </a:rPr>
              <a:t>12    MANUFACTURING FACILITY : AS PER ANNEXURE – 1</a:t>
            </a:r>
          </a:p>
          <a:p>
            <a:pPr marL="0" indent="0">
              <a:buNone/>
            </a:pPr>
            <a:endParaRPr lang="en-IN" sz="2000" b="1" dirty="0">
              <a:latin typeface="+mj-lt"/>
            </a:endParaRPr>
          </a:p>
          <a:p>
            <a:pPr marL="0" indent="0">
              <a:buNone/>
            </a:pPr>
            <a:r>
              <a:rPr lang="en-IN" sz="2000" b="1" dirty="0" smtClean="0">
                <a:latin typeface="+mj-lt"/>
              </a:rPr>
              <a:t>13.   </a:t>
            </a:r>
            <a:r>
              <a:rPr lang="en-IN" sz="2000" b="1" dirty="0"/>
              <a:t>MANPOWER : </a:t>
            </a:r>
            <a:r>
              <a:rPr lang="en-IN" sz="2000" b="1" dirty="0" smtClean="0"/>
              <a:t>35 </a:t>
            </a:r>
            <a:r>
              <a:rPr lang="en-IN" sz="2000" b="1" dirty="0"/>
              <a:t>EMPLOYEES</a:t>
            </a:r>
          </a:p>
          <a:p>
            <a:pPr marL="0" indent="0">
              <a:buNone/>
            </a:pPr>
            <a:endParaRPr lang="en-IN" sz="2000" b="1" dirty="0">
              <a:latin typeface="+mj-lt"/>
            </a:endParaRPr>
          </a:p>
          <a:p>
            <a:pPr marL="457200" indent="-457200">
              <a:buFont typeface="+mj-lt"/>
              <a:buAutoNum type="arabicPeriod" startAt="6"/>
            </a:pPr>
            <a:endParaRPr lang="en-IN" sz="2000" b="1" dirty="0">
              <a:latin typeface="+mj-l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600" y="0"/>
            <a:ext cx="914400" cy="844459"/>
          </a:xfrm>
          <a:prstGeom prst="rect">
            <a:avLst/>
          </a:prstGeom>
        </p:spPr>
      </p:pic>
    </p:spTree>
    <p:extLst>
      <p:ext uri="{BB962C8B-B14F-4D97-AF65-F5344CB8AC3E}">
        <p14:creationId xmlns:p14="http://schemas.microsoft.com/office/powerpoint/2010/main" val="449533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17419"/>
            <a:ext cx="8229600" cy="5867399"/>
          </a:xfrm>
        </p:spPr>
        <p:txBody>
          <a:bodyPr>
            <a:normAutofit/>
          </a:bodyPr>
          <a:lstStyle/>
          <a:p>
            <a:pPr marL="0" indent="0">
              <a:buNone/>
            </a:pPr>
            <a:endParaRPr lang="en-IN" sz="2000" b="1" dirty="0" smtClean="0"/>
          </a:p>
          <a:p>
            <a:pPr marL="457200" indent="-457200">
              <a:buFont typeface="Arial" pitchFamily="34" charset="0"/>
              <a:buAutoNum type="arabicPeriod" startAt="14"/>
            </a:pPr>
            <a:r>
              <a:rPr lang="en-IN" sz="2000" b="1" dirty="0"/>
              <a:t>QUALITY CONTROL FACILITY : AS PER ANNEXURE – </a:t>
            </a:r>
            <a:r>
              <a:rPr lang="en-IN" sz="2000" b="1" dirty="0" smtClean="0"/>
              <a:t>2</a:t>
            </a:r>
          </a:p>
          <a:p>
            <a:pPr marL="457200" indent="-457200">
              <a:buFont typeface="Arial" pitchFamily="34" charset="0"/>
              <a:buAutoNum type="arabicPeriod" startAt="14"/>
            </a:pPr>
            <a:endParaRPr lang="en-IN" sz="2000" b="1" dirty="0">
              <a:latin typeface="+mj-lt"/>
            </a:endParaRPr>
          </a:p>
          <a:p>
            <a:pPr marL="457200" indent="-457200">
              <a:buFont typeface="Arial" pitchFamily="34" charset="0"/>
              <a:buAutoNum type="arabicPeriod" startAt="14"/>
            </a:pPr>
            <a:r>
              <a:rPr lang="en-IN" sz="2000" b="1" dirty="0"/>
              <a:t>QUALITY CERTIFICATION : ISO 9001-2015 CERTIFIED </a:t>
            </a:r>
            <a:r>
              <a:rPr lang="en-IN" sz="2000" b="1" dirty="0" smtClean="0"/>
              <a:t>COMPANY</a:t>
            </a:r>
          </a:p>
          <a:p>
            <a:pPr marL="0" indent="0">
              <a:buNone/>
            </a:pPr>
            <a:endParaRPr lang="en-IN" sz="2000" b="1" dirty="0"/>
          </a:p>
          <a:p>
            <a:pPr marL="0" indent="0">
              <a:buNone/>
            </a:pPr>
            <a:r>
              <a:rPr lang="en-IN" sz="2000" b="1" dirty="0" smtClean="0"/>
              <a:t>16.  IN </a:t>
            </a:r>
            <a:r>
              <a:rPr lang="en-IN" sz="2000" b="1" dirty="0"/>
              <a:t>HOUSE PROOF MACHINING </a:t>
            </a:r>
          </a:p>
          <a:p>
            <a:pPr marL="457200" indent="-457200">
              <a:buFont typeface="Arial" pitchFamily="34" charset="0"/>
              <a:buAutoNum type="arabicPeriod" startAt="14"/>
            </a:pPr>
            <a:endParaRPr lang="en-IN" sz="2000" b="1" dirty="0"/>
          </a:p>
          <a:p>
            <a:pPr marL="457200" indent="-457200">
              <a:buFont typeface="Arial" pitchFamily="34" charset="0"/>
              <a:buAutoNum type="arabicPeriod" startAt="14"/>
            </a:pPr>
            <a:endParaRPr lang="en-IN" sz="2000" b="1" dirty="0" smtClean="0"/>
          </a:p>
          <a:p>
            <a:pPr marL="0" indent="0">
              <a:buNone/>
            </a:pPr>
            <a:endParaRPr lang="en-IN" sz="2000" b="1" dirty="0">
              <a:latin typeface="+mj-lt"/>
            </a:endParaRPr>
          </a:p>
          <a:p>
            <a:pPr marL="457200" indent="-457200">
              <a:buFont typeface="+mj-lt"/>
              <a:buAutoNum type="arabicPeriod" startAt="15"/>
            </a:pPr>
            <a:endParaRPr lang="en-IN" sz="2000" b="1" dirty="0">
              <a:latin typeface="+mj-lt"/>
            </a:endParaRPr>
          </a:p>
          <a:p>
            <a:pPr marL="457200" indent="-457200">
              <a:buFont typeface="+mj-lt"/>
              <a:buAutoNum type="arabicPeriod" startAt="15"/>
            </a:pPr>
            <a:endParaRPr lang="en-IN" sz="2000" b="1" dirty="0">
              <a:latin typeface="+mj-lt"/>
            </a:endParaRPr>
          </a:p>
          <a:p>
            <a:pPr marL="0" indent="0">
              <a:buNone/>
            </a:pPr>
            <a:endParaRPr lang="en-IN" sz="2000" b="1" dirty="0">
              <a:latin typeface="+mj-lt"/>
            </a:endParaRPr>
          </a:p>
          <a:p>
            <a:pPr marL="457200" indent="-457200">
              <a:buFont typeface="+mj-lt"/>
              <a:buAutoNum type="arabicPeriod" startAt="15"/>
            </a:pPr>
            <a:endParaRPr lang="en-IN" sz="2000" b="1" dirty="0" smtClean="0">
              <a:latin typeface="+mj-lt"/>
            </a:endParaRPr>
          </a:p>
          <a:p>
            <a:pPr marL="457200" indent="-457200">
              <a:buFont typeface="+mj-lt"/>
              <a:buAutoNum type="arabicPeriod" startAt="15"/>
            </a:pPr>
            <a:endParaRPr lang="en-IN" sz="2000" b="1" dirty="0">
              <a:latin typeface="+mj-lt"/>
            </a:endParaRPr>
          </a:p>
          <a:p>
            <a:pPr marL="457200" indent="-457200">
              <a:buFont typeface="+mj-lt"/>
              <a:buAutoNum type="arabicPeriod" startAt="15"/>
            </a:pPr>
            <a:endParaRPr lang="en-IN" sz="2000" b="1" dirty="0" smtClean="0">
              <a:latin typeface="+mj-lt"/>
            </a:endParaRPr>
          </a:p>
          <a:p>
            <a:pPr marL="457200" indent="-457200">
              <a:buFont typeface="+mj-lt"/>
              <a:buAutoNum type="arabicPeriod" startAt="15"/>
            </a:pPr>
            <a:endParaRPr lang="en-IN" sz="2000" b="1" dirty="0">
              <a:latin typeface="+mj-lt"/>
            </a:endParaRPr>
          </a:p>
          <a:p>
            <a:pPr marL="457200" indent="-457200">
              <a:buFont typeface="+mj-lt"/>
              <a:buAutoNum type="arabicPeriod" startAt="15"/>
            </a:pPr>
            <a:endParaRPr lang="en-IN" sz="2000" b="1" dirty="0">
              <a:latin typeface="+mj-l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600" y="0"/>
            <a:ext cx="914400" cy="84445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8107" y="1661878"/>
            <a:ext cx="804862" cy="804862"/>
          </a:xfrm>
          <a:prstGeom prst="rect">
            <a:avLst/>
          </a:prstGeom>
        </p:spPr>
      </p:pic>
    </p:spTree>
    <p:extLst>
      <p:ext uri="{BB962C8B-B14F-4D97-AF65-F5344CB8AC3E}">
        <p14:creationId xmlns:p14="http://schemas.microsoft.com/office/powerpoint/2010/main" val="304540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6629400" cy="715962"/>
          </a:xfrm>
        </p:spPr>
        <p:txBody>
          <a:bodyPr>
            <a:normAutofit fontScale="90000"/>
          </a:bodyPr>
          <a:lstStyle/>
          <a:p>
            <a:r>
              <a:rPr lang="en-IN" dirty="0" smtClean="0"/>
              <a:t>ANNEXURE - 1</a:t>
            </a:r>
            <a:endParaRPr lang="en-IN" dirty="0"/>
          </a:p>
        </p:txBody>
      </p:sp>
      <p:graphicFrame>
        <p:nvGraphicFramePr>
          <p:cNvPr id="11" name="Table 10"/>
          <p:cNvGraphicFramePr>
            <a:graphicFrameLocks noGrp="1"/>
          </p:cNvGraphicFramePr>
          <p:nvPr>
            <p:extLst>
              <p:ext uri="{D42A27DB-BD31-4B8C-83A1-F6EECF244321}">
                <p14:modId xmlns:p14="http://schemas.microsoft.com/office/powerpoint/2010/main" val="3830354214"/>
              </p:ext>
            </p:extLst>
          </p:nvPr>
        </p:nvGraphicFramePr>
        <p:xfrm>
          <a:off x="-1" y="990601"/>
          <a:ext cx="9144002" cy="5344962"/>
        </p:xfrm>
        <a:graphic>
          <a:graphicData uri="http://schemas.openxmlformats.org/drawingml/2006/table">
            <a:tbl>
              <a:tblPr>
                <a:tableStyleId>{5C22544A-7EE6-4342-B048-85BDC9FD1C3A}</a:tableStyleId>
              </a:tblPr>
              <a:tblGrid>
                <a:gridCol w="3224186">
                  <a:extLst>
                    <a:ext uri="{9D8B030D-6E8A-4147-A177-3AD203B41FA5}">
                      <a16:colId xmlns:a16="http://schemas.microsoft.com/office/drawing/2014/main" val="20000"/>
                    </a:ext>
                  </a:extLst>
                </a:gridCol>
                <a:gridCol w="2510637">
                  <a:extLst>
                    <a:ext uri="{9D8B030D-6E8A-4147-A177-3AD203B41FA5}">
                      <a16:colId xmlns:a16="http://schemas.microsoft.com/office/drawing/2014/main" val="20001"/>
                    </a:ext>
                  </a:extLst>
                </a:gridCol>
                <a:gridCol w="2140647">
                  <a:extLst>
                    <a:ext uri="{9D8B030D-6E8A-4147-A177-3AD203B41FA5}">
                      <a16:colId xmlns:a16="http://schemas.microsoft.com/office/drawing/2014/main" val="20002"/>
                    </a:ext>
                  </a:extLst>
                </a:gridCol>
                <a:gridCol w="1268532">
                  <a:extLst>
                    <a:ext uri="{9D8B030D-6E8A-4147-A177-3AD203B41FA5}">
                      <a16:colId xmlns:a16="http://schemas.microsoft.com/office/drawing/2014/main" val="20003"/>
                    </a:ext>
                  </a:extLst>
                </a:gridCol>
              </a:tblGrid>
              <a:tr h="700993">
                <a:tc>
                  <a:txBody>
                    <a:bodyPr/>
                    <a:lstStyle/>
                    <a:p>
                      <a:pPr algn="ctr" fontAlgn="ctr"/>
                      <a:r>
                        <a:rPr lang="en-IN" sz="1300" u="none" strike="noStrike" dirty="0">
                          <a:effectLst/>
                        </a:rPr>
                        <a:t>TYPE OF MACHINE</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a:effectLst/>
                        </a:rPr>
                        <a:t>MAKE/MODEL</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a:effectLst/>
                        </a:rPr>
                        <a:t>SPECIFICATION / CAPACITY</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a:effectLst/>
                        </a:rPr>
                        <a:t>QTY </a:t>
                      </a:r>
                      <a:endParaRPr lang="en-IN" sz="1300" b="0" i="0" u="none" strike="noStrike">
                        <a:solidFill>
                          <a:srgbClr val="000000"/>
                        </a:solidFill>
                        <a:effectLst/>
                        <a:latin typeface="Calibri"/>
                      </a:endParaRPr>
                    </a:p>
                  </a:txBody>
                  <a:tcPr marL="7710" marR="7710" marT="7710" marB="0" anchor="ctr"/>
                </a:tc>
                <a:extLst>
                  <a:ext uri="{0D108BD9-81ED-4DB2-BD59-A6C34878D82A}">
                    <a16:rowId xmlns:a16="http://schemas.microsoft.com/office/drawing/2014/main" val="10000"/>
                  </a:ext>
                </a:extLst>
              </a:tr>
              <a:tr h="345312">
                <a:tc>
                  <a:txBody>
                    <a:bodyPr/>
                    <a:lstStyle/>
                    <a:p>
                      <a:pPr algn="ctr" fontAlgn="ctr"/>
                      <a:r>
                        <a:rPr lang="en-IN" sz="1300" u="none" strike="noStrike">
                          <a:effectLst/>
                        </a:rPr>
                        <a:t>CNC</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a:effectLst/>
                        </a:rPr>
                        <a:t>JYOTI</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DX150</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4</a:t>
                      </a:r>
                      <a:endParaRPr lang="en-IN" sz="1300" b="0" i="0" u="none" strike="noStrike" dirty="0">
                        <a:solidFill>
                          <a:srgbClr val="000000"/>
                        </a:solidFill>
                        <a:effectLst/>
                        <a:latin typeface="Calibri"/>
                      </a:endParaRPr>
                    </a:p>
                  </a:txBody>
                  <a:tcPr marL="7710" marR="7710" marT="7710" marB="0" anchor="ctr"/>
                </a:tc>
                <a:extLst>
                  <a:ext uri="{0D108BD9-81ED-4DB2-BD59-A6C34878D82A}">
                    <a16:rowId xmlns:a16="http://schemas.microsoft.com/office/drawing/2014/main" val="10001"/>
                  </a:ext>
                </a:extLst>
              </a:tr>
              <a:tr h="298935">
                <a:tc>
                  <a:txBody>
                    <a:bodyPr/>
                    <a:lstStyle/>
                    <a:p>
                      <a:pPr algn="ctr" fontAlgn="ctr"/>
                      <a:r>
                        <a:rPr lang="en-IN" sz="1300" u="none" strike="noStrike" dirty="0">
                          <a:effectLst/>
                        </a:rPr>
                        <a:t>CNC </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a:effectLst/>
                        </a:rPr>
                        <a:t>ACE</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JUNIOR JOBBER </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a:effectLst/>
                        </a:rPr>
                        <a:t>2</a:t>
                      </a:r>
                      <a:endParaRPr lang="en-IN" sz="1300" b="0" i="0" u="none" strike="noStrike">
                        <a:solidFill>
                          <a:srgbClr val="000000"/>
                        </a:solidFill>
                        <a:effectLst/>
                        <a:latin typeface="Calibri"/>
                      </a:endParaRPr>
                    </a:p>
                  </a:txBody>
                  <a:tcPr marL="7710" marR="7710" marT="7710" marB="0" anchor="ctr"/>
                </a:tc>
                <a:extLst>
                  <a:ext uri="{0D108BD9-81ED-4DB2-BD59-A6C34878D82A}">
                    <a16:rowId xmlns:a16="http://schemas.microsoft.com/office/drawing/2014/main" val="10002"/>
                  </a:ext>
                </a:extLst>
              </a:tr>
              <a:tr h="392008">
                <a:tc>
                  <a:txBody>
                    <a:bodyPr/>
                    <a:lstStyle/>
                    <a:p>
                      <a:pPr algn="ctr" fontAlgn="ctr"/>
                      <a:r>
                        <a:rPr lang="en-IN" sz="1300" u="none" strike="noStrike">
                          <a:effectLst/>
                        </a:rPr>
                        <a:t>MICROSCOPE (INC. SOFTWARE)</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a:effectLst/>
                        </a:rPr>
                        <a:t>OLYMPUS</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GX53</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a:effectLst/>
                        </a:rPr>
                        <a:t>1</a:t>
                      </a:r>
                      <a:endParaRPr lang="en-IN" sz="1300" b="0" i="0" u="none" strike="noStrike">
                        <a:solidFill>
                          <a:srgbClr val="000000"/>
                        </a:solidFill>
                        <a:effectLst/>
                        <a:latin typeface="Calibri"/>
                      </a:endParaRPr>
                    </a:p>
                  </a:txBody>
                  <a:tcPr marL="7710" marR="7710" marT="7710" marB="0" anchor="ctr"/>
                </a:tc>
                <a:extLst>
                  <a:ext uri="{0D108BD9-81ED-4DB2-BD59-A6C34878D82A}">
                    <a16:rowId xmlns:a16="http://schemas.microsoft.com/office/drawing/2014/main" val="10003"/>
                  </a:ext>
                </a:extLst>
              </a:tr>
              <a:tr h="394700">
                <a:tc>
                  <a:txBody>
                    <a:bodyPr/>
                    <a:lstStyle/>
                    <a:p>
                      <a:pPr algn="ctr" fontAlgn="ctr"/>
                      <a:r>
                        <a:rPr lang="en-IN" sz="1300" u="none" strike="noStrike" dirty="0">
                          <a:effectLst/>
                        </a:rPr>
                        <a:t>ANNEALING FURNACE </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AXIOM THERMO</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3 TON</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smtClean="0">
                          <a:effectLst/>
                        </a:rPr>
                        <a:t>2</a:t>
                      </a:r>
                      <a:endParaRPr lang="en-IN" sz="1300" b="0" i="0" u="none" strike="noStrike" dirty="0">
                        <a:solidFill>
                          <a:srgbClr val="000000"/>
                        </a:solidFill>
                        <a:effectLst/>
                        <a:latin typeface="Calibri"/>
                      </a:endParaRPr>
                    </a:p>
                  </a:txBody>
                  <a:tcPr marL="7710" marR="7710" marT="7710" marB="0" anchor="ctr"/>
                </a:tc>
                <a:extLst>
                  <a:ext uri="{0D108BD9-81ED-4DB2-BD59-A6C34878D82A}">
                    <a16:rowId xmlns:a16="http://schemas.microsoft.com/office/drawing/2014/main" val="10005"/>
                  </a:ext>
                </a:extLst>
              </a:tr>
              <a:tr h="394700">
                <a:tc>
                  <a:txBody>
                    <a:bodyPr/>
                    <a:lstStyle/>
                    <a:p>
                      <a:pPr algn="ctr" fontAlgn="ctr"/>
                      <a:r>
                        <a:rPr lang="en-IN" sz="1300" u="none" strike="noStrike">
                          <a:effectLst/>
                        </a:rPr>
                        <a:t>INDUCTION </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RA INDUCTION</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350 KW</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1</a:t>
                      </a:r>
                      <a:endParaRPr lang="en-IN" sz="1300" b="0" i="0" u="none" strike="noStrike" dirty="0">
                        <a:solidFill>
                          <a:srgbClr val="000000"/>
                        </a:solidFill>
                        <a:effectLst/>
                        <a:latin typeface="Calibri"/>
                      </a:endParaRPr>
                    </a:p>
                  </a:txBody>
                  <a:tcPr marL="7710" marR="7710" marT="7710" marB="0" anchor="ctr"/>
                </a:tc>
                <a:extLst>
                  <a:ext uri="{0D108BD9-81ED-4DB2-BD59-A6C34878D82A}">
                    <a16:rowId xmlns:a16="http://schemas.microsoft.com/office/drawing/2014/main" val="10006"/>
                  </a:ext>
                </a:extLst>
              </a:tr>
              <a:tr h="315760">
                <a:tc>
                  <a:txBody>
                    <a:bodyPr/>
                    <a:lstStyle/>
                    <a:p>
                      <a:pPr algn="ctr" fontAlgn="ctr"/>
                      <a:r>
                        <a:rPr lang="en-IN" sz="1300" u="none" strike="noStrike" dirty="0">
                          <a:effectLst/>
                        </a:rPr>
                        <a:t>PRESS</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a:effectLst/>
                        </a:rPr>
                        <a:t>AMRIT</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250 TON</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smtClean="0">
                          <a:effectLst/>
                        </a:rPr>
                        <a:t>3</a:t>
                      </a:r>
                    </a:p>
                  </a:txBody>
                  <a:tcPr marL="7710" marR="7710" marT="7710" marB="0" anchor="ctr"/>
                </a:tc>
                <a:extLst>
                  <a:ext uri="{0D108BD9-81ED-4DB2-BD59-A6C34878D82A}">
                    <a16:rowId xmlns:a16="http://schemas.microsoft.com/office/drawing/2014/main" val="10007"/>
                  </a:ext>
                </a:extLst>
              </a:tr>
              <a:tr h="315760">
                <a:tc>
                  <a:txBody>
                    <a:bodyPr/>
                    <a:lstStyle/>
                    <a:p>
                      <a:pPr algn="ctr" fontAlgn="ctr"/>
                      <a:r>
                        <a:rPr lang="en-US" sz="1300" b="0" i="0" u="none" strike="noStrike" dirty="0" smtClean="0">
                          <a:solidFill>
                            <a:srgbClr val="000000"/>
                          </a:solidFill>
                          <a:effectLst/>
                          <a:latin typeface="Calibri"/>
                        </a:rPr>
                        <a:t>PRESS</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US" sz="1300" b="0" i="0" u="none" strike="noStrike" dirty="0" smtClean="0">
                          <a:solidFill>
                            <a:srgbClr val="000000"/>
                          </a:solidFill>
                          <a:effectLst/>
                          <a:latin typeface="Calibri"/>
                        </a:rPr>
                        <a:t>BASANT MECHANICAL PRESS</a:t>
                      </a:r>
                      <a:endParaRPr lang="en-IN" sz="1300" b="0" i="0" u="none" strike="noStrike" dirty="0">
                        <a:solidFill>
                          <a:srgbClr val="000000"/>
                        </a:solidFill>
                        <a:effectLst/>
                        <a:latin typeface="Calibri"/>
                      </a:endParaRPr>
                    </a:p>
                  </a:txBody>
                  <a:tcPr marL="7710" marR="7710" marT="7710" marB="0" anchor="ctr"/>
                </a:tc>
                <a:tc>
                  <a:txBody>
                    <a:bodyPr/>
                    <a:lstStyle/>
                    <a:p>
                      <a:pPr algn="ctr" fontAlgn="ct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US" sz="1300" u="none" strike="noStrike" smtClean="0">
                          <a:effectLst/>
                        </a:rPr>
                        <a:t>1</a:t>
                      </a:r>
                      <a:endParaRPr lang="en-IN" sz="1300" u="none" strike="noStrike" dirty="0" smtClean="0">
                        <a:effectLst/>
                      </a:endParaRPr>
                    </a:p>
                  </a:txBody>
                  <a:tcPr marL="7710" marR="7710" marT="7710" marB="0" anchor="ctr"/>
                </a:tc>
                <a:extLst>
                  <a:ext uri="{0D108BD9-81ED-4DB2-BD59-A6C34878D82A}">
                    <a16:rowId xmlns:a16="http://schemas.microsoft.com/office/drawing/2014/main" val="1823965989"/>
                  </a:ext>
                </a:extLst>
              </a:tr>
              <a:tr h="315760">
                <a:tc>
                  <a:txBody>
                    <a:bodyPr/>
                    <a:lstStyle/>
                    <a:p>
                      <a:pPr algn="ctr" fontAlgn="ctr"/>
                      <a:r>
                        <a:rPr lang="en-IN" sz="1300" u="none" strike="noStrike" dirty="0">
                          <a:effectLst/>
                        </a:rPr>
                        <a:t>ROLLING </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 </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 </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2</a:t>
                      </a:r>
                      <a:endParaRPr lang="en-IN" sz="1300" b="0" i="0" u="none" strike="noStrike" dirty="0">
                        <a:solidFill>
                          <a:srgbClr val="000000"/>
                        </a:solidFill>
                        <a:effectLst/>
                        <a:latin typeface="Calibri"/>
                      </a:endParaRPr>
                    </a:p>
                  </a:txBody>
                  <a:tcPr marL="7710" marR="7710" marT="7710" marB="0" anchor="ctr"/>
                </a:tc>
                <a:extLst>
                  <a:ext uri="{0D108BD9-81ED-4DB2-BD59-A6C34878D82A}">
                    <a16:rowId xmlns:a16="http://schemas.microsoft.com/office/drawing/2014/main" val="10008"/>
                  </a:ext>
                </a:extLst>
              </a:tr>
              <a:tr h="315760">
                <a:tc>
                  <a:txBody>
                    <a:bodyPr/>
                    <a:lstStyle/>
                    <a:p>
                      <a:pPr algn="ctr" fontAlgn="ctr"/>
                      <a:r>
                        <a:rPr lang="en-IN" sz="1300" u="none" strike="noStrike">
                          <a:effectLst/>
                        </a:rPr>
                        <a:t>LATHE </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a:effectLst/>
                        </a:rPr>
                        <a:t>MANIDHAR</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a:effectLst/>
                        </a:rPr>
                        <a:t> </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3</a:t>
                      </a:r>
                      <a:endParaRPr lang="en-IN" sz="1300" b="0" i="0" u="none" strike="noStrike" dirty="0">
                        <a:solidFill>
                          <a:srgbClr val="000000"/>
                        </a:solidFill>
                        <a:effectLst/>
                        <a:latin typeface="Calibri"/>
                      </a:endParaRPr>
                    </a:p>
                  </a:txBody>
                  <a:tcPr marL="7710" marR="7710" marT="7710" marB="0" anchor="ctr"/>
                </a:tc>
                <a:extLst>
                  <a:ext uri="{0D108BD9-81ED-4DB2-BD59-A6C34878D82A}">
                    <a16:rowId xmlns:a16="http://schemas.microsoft.com/office/drawing/2014/main" val="10009"/>
                  </a:ext>
                </a:extLst>
              </a:tr>
              <a:tr h="315760">
                <a:tc>
                  <a:txBody>
                    <a:bodyPr/>
                    <a:lstStyle/>
                    <a:p>
                      <a:pPr algn="ctr" fontAlgn="ctr"/>
                      <a:r>
                        <a:rPr lang="en-IN" sz="1300" u="none" strike="noStrike">
                          <a:effectLst/>
                        </a:rPr>
                        <a:t>VERITCAL DRILL</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a:effectLst/>
                        </a:rPr>
                        <a:t> </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a:effectLst/>
                        </a:rPr>
                        <a:t> </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1</a:t>
                      </a:r>
                      <a:endParaRPr lang="en-IN" sz="1300" b="0" i="0" u="none" strike="noStrike" dirty="0">
                        <a:solidFill>
                          <a:srgbClr val="000000"/>
                        </a:solidFill>
                        <a:effectLst/>
                        <a:latin typeface="Calibri"/>
                      </a:endParaRPr>
                    </a:p>
                  </a:txBody>
                  <a:tcPr marL="7710" marR="7710" marT="7710" marB="0" anchor="ctr"/>
                </a:tc>
                <a:extLst>
                  <a:ext uri="{0D108BD9-81ED-4DB2-BD59-A6C34878D82A}">
                    <a16:rowId xmlns:a16="http://schemas.microsoft.com/office/drawing/2014/main" val="10010"/>
                  </a:ext>
                </a:extLst>
              </a:tr>
              <a:tr h="394700">
                <a:tc>
                  <a:txBody>
                    <a:bodyPr/>
                    <a:lstStyle/>
                    <a:p>
                      <a:pPr algn="ctr" fontAlgn="ctr"/>
                      <a:r>
                        <a:rPr lang="en-IN" sz="1300" u="none" strike="noStrike">
                          <a:effectLst/>
                        </a:rPr>
                        <a:t>AIR COMPRESSOR </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KRESHA</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a:effectLst/>
                        </a:rPr>
                        <a:t>5 HP</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1</a:t>
                      </a:r>
                      <a:endParaRPr lang="en-IN" sz="1300" b="0" i="0" u="none" strike="noStrike" dirty="0">
                        <a:solidFill>
                          <a:srgbClr val="000000"/>
                        </a:solidFill>
                        <a:effectLst/>
                        <a:latin typeface="Calibri"/>
                      </a:endParaRPr>
                    </a:p>
                  </a:txBody>
                  <a:tcPr marL="7710" marR="7710" marT="7710" marB="0" anchor="ctr"/>
                </a:tc>
                <a:extLst>
                  <a:ext uri="{0D108BD9-81ED-4DB2-BD59-A6C34878D82A}">
                    <a16:rowId xmlns:a16="http://schemas.microsoft.com/office/drawing/2014/main" val="10011"/>
                  </a:ext>
                </a:extLst>
              </a:tr>
              <a:tr h="374483">
                <a:tc>
                  <a:txBody>
                    <a:bodyPr/>
                    <a:lstStyle/>
                    <a:p>
                      <a:pPr algn="ctr" fontAlgn="ctr"/>
                      <a:r>
                        <a:rPr lang="en-IN" sz="1300" u="none" strike="noStrike">
                          <a:effectLst/>
                        </a:rPr>
                        <a:t>AIR COMPRESSOR </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a:effectLst/>
                        </a:rPr>
                        <a:t>SUVIDHA</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a:effectLst/>
                        </a:rPr>
                        <a:t>3 HP</a:t>
                      </a:r>
                      <a:endParaRPr lang="en-IN" sz="1300" b="0" i="0" u="none" strike="noStrike">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1</a:t>
                      </a:r>
                      <a:endParaRPr lang="en-IN" sz="1300" b="0" i="0" u="none" strike="noStrike" dirty="0">
                        <a:solidFill>
                          <a:srgbClr val="000000"/>
                        </a:solidFill>
                        <a:effectLst/>
                        <a:latin typeface="Calibri"/>
                      </a:endParaRPr>
                    </a:p>
                  </a:txBody>
                  <a:tcPr marL="7710" marR="7710" marT="7710" marB="0" anchor="ctr"/>
                </a:tc>
                <a:extLst>
                  <a:ext uri="{0D108BD9-81ED-4DB2-BD59-A6C34878D82A}">
                    <a16:rowId xmlns:a16="http://schemas.microsoft.com/office/drawing/2014/main" val="10012"/>
                  </a:ext>
                </a:extLst>
              </a:tr>
              <a:tr h="470331">
                <a:tc>
                  <a:txBody>
                    <a:bodyPr/>
                    <a:lstStyle/>
                    <a:p>
                      <a:pPr algn="ctr" fontAlgn="ctr"/>
                      <a:r>
                        <a:rPr lang="en-IN" sz="1300" u="none" strike="noStrike" dirty="0">
                          <a:effectLst/>
                        </a:rPr>
                        <a:t>HEXO</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LAXMAN &amp; KADVA</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 </a:t>
                      </a:r>
                      <a:endParaRPr lang="en-IN" sz="1300" b="0" i="0" u="none" strike="noStrike" dirty="0">
                        <a:solidFill>
                          <a:srgbClr val="000000"/>
                        </a:solidFill>
                        <a:effectLst/>
                        <a:latin typeface="Calibri"/>
                      </a:endParaRPr>
                    </a:p>
                  </a:txBody>
                  <a:tcPr marL="7710" marR="7710" marT="7710" marB="0" anchor="ctr"/>
                </a:tc>
                <a:tc>
                  <a:txBody>
                    <a:bodyPr/>
                    <a:lstStyle/>
                    <a:p>
                      <a:pPr algn="ctr" fontAlgn="ctr"/>
                      <a:r>
                        <a:rPr lang="en-IN" sz="1300" u="none" strike="noStrike" dirty="0">
                          <a:effectLst/>
                        </a:rPr>
                        <a:t>1</a:t>
                      </a:r>
                      <a:endParaRPr lang="en-IN" sz="1300" b="0" i="0" u="none" strike="noStrike" dirty="0">
                        <a:solidFill>
                          <a:srgbClr val="000000"/>
                        </a:solidFill>
                        <a:effectLst/>
                        <a:latin typeface="Calibri"/>
                      </a:endParaRPr>
                    </a:p>
                  </a:txBody>
                  <a:tcPr marL="7710" marR="7710" marT="7710" marB="0" anchor="ctr"/>
                </a:tc>
                <a:extLst>
                  <a:ext uri="{0D108BD9-81ED-4DB2-BD59-A6C34878D82A}">
                    <a16:rowId xmlns:a16="http://schemas.microsoft.com/office/drawing/2014/main" val="10013"/>
                  </a:ext>
                </a:extLst>
              </a:tr>
            </a:tbl>
          </a:graphicData>
        </a:graphic>
      </p:graphicFrame>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600" y="0"/>
            <a:ext cx="914400" cy="844459"/>
          </a:xfrm>
          <a:prstGeom prst="rect">
            <a:avLst/>
          </a:prstGeom>
        </p:spPr>
      </p:pic>
    </p:spTree>
    <p:extLst>
      <p:ext uri="{BB962C8B-B14F-4D97-AF65-F5344CB8AC3E}">
        <p14:creationId xmlns:p14="http://schemas.microsoft.com/office/powerpoint/2010/main" val="3134016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3600" dirty="0"/>
              <a:t>ANNEXURE - </a:t>
            </a:r>
            <a:r>
              <a:rPr lang="en-IN" sz="3600" dirty="0" smtClean="0"/>
              <a:t>2</a:t>
            </a:r>
            <a:endParaRPr lang="en-IN" sz="3600" b="1" dirty="0">
              <a:solidFill>
                <a:schemeClr val="accent1">
                  <a:lumMod val="75000"/>
                </a:schemeClr>
              </a:solidFill>
              <a:latin typeface="Constantia" panose="02030602050306030303"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929438465"/>
              </p:ext>
            </p:extLst>
          </p:nvPr>
        </p:nvGraphicFramePr>
        <p:xfrm>
          <a:off x="1447800" y="1752600"/>
          <a:ext cx="6096000" cy="4267200"/>
        </p:xfrm>
        <a:graphic>
          <a:graphicData uri="http://schemas.openxmlformats.org/drawingml/2006/table">
            <a:tbl>
              <a:tblPr>
                <a:tableStyleId>{5C22544A-7EE6-4342-B048-85BDC9FD1C3A}</a:tableStyleId>
              </a:tblPr>
              <a:tblGrid>
                <a:gridCol w="3499049">
                  <a:extLst>
                    <a:ext uri="{9D8B030D-6E8A-4147-A177-3AD203B41FA5}">
                      <a16:colId xmlns:a16="http://schemas.microsoft.com/office/drawing/2014/main" val="20000"/>
                    </a:ext>
                  </a:extLst>
                </a:gridCol>
                <a:gridCol w="2596951">
                  <a:extLst>
                    <a:ext uri="{9D8B030D-6E8A-4147-A177-3AD203B41FA5}">
                      <a16:colId xmlns:a16="http://schemas.microsoft.com/office/drawing/2014/main" val="20001"/>
                    </a:ext>
                  </a:extLst>
                </a:gridCol>
              </a:tblGrid>
              <a:tr h="575617">
                <a:tc>
                  <a:txBody>
                    <a:bodyPr/>
                    <a:lstStyle/>
                    <a:p>
                      <a:pPr algn="ctr" fontAlgn="ctr"/>
                      <a:r>
                        <a:rPr lang="en-IN" sz="1600" u="none" strike="noStrike">
                          <a:effectLst/>
                        </a:rPr>
                        <a:t>DESCRIPTION</a:t>
                      </a:r>
                      <a:endParaRPr lang="en-IN" sz="1600" b="0" i="0" u="none" strike="noStrike">
                        <a:solidFill>
                          <a:srgbClr val="000000"/>
                        </a:solidFill>
                        <a:effectLst/>
                        <a:latin typeface="Calibri"/>
                      </a:endParaRPr>
                    </a:p>
                  </a:txBody>
                  <a:tcPr marL="9525" marR="9525" marT="9525" marB="0" anchor="ctr"/>
                </a:tc>
                <a:tc>
                  <a:txBody>
                    <a:bodyPr/>
                    <a:lstStyle/>
                    <a:p>
                      <a:pPr algn="ctr" fontAlgn="ctr"/>
                      <a:r>
                        <a:rPr lang="en-IN" sz="1600" u="none" strike="noStrike">
                          <a:effectLst/>
                        </a:rPr>
                        <a:t>SIZE</a:t>
                      </a:r>
                      <a:endParaRPr lang="en-IN"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0"/>
                  </a:ext>
                </a:extLst>
              </a:tr>
              <a:tr h="402932">
                <a:tc>
                  <a:txBody>
                    <a:bodyPr/>
                    <a:lstStyle/>
                    <a:p>
                      <a:pPr algn="ctr" fontAlgn="ctr"/>
                      <a:r>
                        <a:rPr lang="en-IN" sz="1600" u="none" strike="noStrike">
                          <a:effectLst/>
                        </a:rPr>
                        <a:t>DIGITAL VERNIER CALLIPER</a:t>
                      </a:r>
                      <a:endParaRPr lang="en-IN" sz="1600" b="0" i="0" u="none" strike="noStrike">
                        <a:solidFill>
                          <a:srgbClr val="000000"/>
                        </a:solidFill>
                        <a:effectLst/>
                        <a:latin typeface="Calibri"/>
                      </a:endParaRPr>
                    </a:p>
                  </a:txBody>
                  <a:tcPr marL="9525" marR="9525" marT="9525" marB="0" anchor="ctr"/>
                </a:tc>
                <a:tc>
                  <a:txBody>
                    <a:bodyPr/>
                    <a:lstStyle/>
                    <a:p>
                      <a:pPr algn="ctr" fontAlgn="ctr"/>
                      <a:r>
                        <a:rPr lang="en-IN" sz="1600" u="none" strike="noStrike">
                          <a:effectLst/>
                        </a:rPr>
                        <a:t>UPTO  500 MM</a:t>
                      </a:r>
                      <a:endParaRPr lang="en-IN"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1"/>
                  </a:ext>
                </a:extLst>
              </a:tr>
              <a:tr h="402932">
                <a:tc>
                  <a:txBody>
                    <a:bodyPr/>
                    <a:lstStyle/>
                    <a:p>
                      <a:pPr algn="ctr" fontAlgn="ctr"/>
                      <a:r>
                        <a:rPr lang="en-IN" sz="1600" u="none" strike="noStrike">
                          <a:effectLst/>
                        </a:rPr>
                        <a:t>SLIP GAUGE</a:t>
                      </a:r>
                      <a:endParaRPr lang="en-IN" sz="1600" b="0" i="0" u="none" strike="noStrike">
                        <a:solidFill>
                          <a:srgbClr val="000000"/>
                        </a:solidFill>
                        <a:effectLst/>
                        <a:latin typeface="Calibri"/>
                      </a:endParaRPr>
                    </a:p>
                  </a:txBody>
                  <a:tcPr marL="9525" marR="9525" marT="9525" marB="0" anchor="ctr"/>
                </a:tc>
                <a:tc>
                  <a:txBody>
                    <a:bodyPr/>
                    <a:lstStyle/>
                    <a:p>
                      <a:pPr algn="ctr" fontAlgn="ctr"/>
                      <a:r>
                        <a:rPr lang="en-IN" sz="1600" u="none" strike="noStrike">
                          <a:effectLst/>
                        </a:rPr>
                        <a:t>SET</a:t>
                      </a:r>
                      <a:endParaRPr lang="en-IN"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2"/>
                  </a:ext>
                </a:extLst>
              </a:tr>
              <a:tr h="402932">
                <a:tc>
                  <a:txBody>
                    <a:bodyPr/>
                    <a:lstStyle/>
                    <a:p>
                      <a:pPr algn="ctr" fontAlgn="ctr"/>
                      <a:r>
                        <a:rPr lang="en-IN" sz="1600" u="none" strike="noStrike">
                          <a:effectLst/>
                        </a:rPr>
                        <a:t>DIAL </a:t>
                      </a:r>
                      <a:endParaRPr lang="en-IN" sz="1600" b="0" i="0" u="none" strike="noStrike">
                        <a:solidFill>
                          <a:srgbClr val="000000"/>
                        </a:solidFill>
                        <a:effectLst/>
                        <a:latin typeface="Calibri"/>
                      </a:endParaRPr>
                    </a:p>
                  </a:txBody>
                  <a:tcPr marL="9525" marR="9525" marT="9525" marB="0" anchor="ctr"/>
                </a:tc>
                <a:tc>
                  <a:txBody>
                    <a:bodyPr/>
                    <a:lstStyle/>
                    <a:p>
                      <a:pPr algn="ctr" fontAlgn="ctr"/>
                      <a:r>
                        <a:rPr lang="en-IN" sz="1600" u="none" strike="noStrike">
                          <a:effectLst/>
                        </a:rPr>
                        <a:t>L.C 0.01 MM </a:t>
                      </a:r>
                      <a:endParaRPr lang="en-IN"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3"/>
                  </a:ext>
                </a:extLst>
              </a:tr>
              <a:tr h="402932">
                <a:tc>
                  <a:txBody>
                    <a:bodyPr/>
                    <a:lstStyle/>
                    <a:p>
                      <a:pPr algn="ctr" fontAlgn="ctr"/>
                      <a:r>
                        <a:rPr lang="en-IN" sz="1600" u="none" strike="noStrike">
                          <a:effectLst/>
                        </a:rPr>
                        <a:t>DIAL BORE GAUGE </a:t>
                      </a:r>
                      <a:endParaRPr lang="en-IN" sz="1600" b="0" i="0" u="none" strike="noStrike">
                        <a:solidFill>
                          <a:srgbClr val="000000"/>
                        </a:solidFill>
                        <a:effectLst/>
                        <a:latin typeface="Calibri"/>
                      </a:endParaRPr>
                    </a:p>
                  </a:txBody>
                  <a:tcPr marL="9525" marR="9525" marT="9525" marB="0" anchor="ctr"/>
                </a:tc>
                <a:tc>
                  <a:txBody>
                    <a:bodyPr/>
                    <a:lstStyle/>
                    <a:p>
                      <a:pPr algn="ctr" fontAlgn="ctr"/>
                      <a:r>
                        <a:rPr lang="en-IN" sz="1600" u="none" strike="noStrike">
                          <a:effectLst/>
                        </a:rPr>
                        <a:t>UPTO 250 MM</a:t>
                      </a:r>
                      <a:endParaRPr lang="en-IN"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4"/>
                  </a:ext>
                </a:extLst>
              </a:tr>
              <a:tr h="402932">
                <a:tc>
                  <a:txBody>
                    <a:bodyPr/>
                    <a:lstStyle/>
                    <a:p>
                      <a:pPr algn="ctr" fontAlgn="ctr"/>
                      <a:r>
                        <a:rPr lang="en-IN" sz="1600" u="none" strike="noStrike" dirty="0" smtClean="0">
                          <a:effectLst/>
                        </a:rPr>
                        <a:t>SIMCO </a:t>
                      </a:r>
                      <a:r>
                        <a:rPr lang="en-IN" sz="1600" u="none" strike="noStrike" dirty="0">
                          <a:effectLst/>
                        </a:rPr>
                        <a:t>CONTROLLER</a:t>
                      </a:r>
                      <a:endParaRPr lang="en-IN" sz="1600" b="0" i="0" u="none" strike="noStrike" dirty="0">
                        <a:solidFill>
                          <a:srgbClr val="000000"/>
                        </a:solidFill>
                        <a:effectLst/>
                        <a:latin typeface="Calibri"/>
                      </a:endParaRPr>
                    </a:p>
                  </a:txBody>
                  <a:tcPr marL="9525" marR="9525" marT="9525" marB="0" anchor="ctr"/>
                </a:tc>
                <a:tc>
                  <a:txBody>
                    <a:bodyPr/>
                    <a:lstStyle/>
                    <a:p>
                      <a:pPr algn="ctr" fontAlgn="ctr"/>
                      <a:r>
                        <a:rPr lang="en-IN" sz="1600" u="none" strike="noStrike">
                          <a:effectLst/>
                        </a:rPr>
                        <a:t>LC 0.1 °C</a:t>
                      </a:r>
                      <a:endParaRPr lang="en-IN"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5"/>
                  </a:ext>
                </a:extLst>
              </a:tr>
              <a:tr h="402932">
                <a:tc>
                  <a:txBody>
                    <a:bodyPr/>
                    <a:lstStyle/>
                    <a:p>
                      <a:pPr algn="ctr" fontAlgn="ctr"/>
                      <a:r>
                        <a:rPr lang="en-IN" sz="1600" u="none" strike="noStrike">
                          <a:effectLst/>
                        </a:rPr>
                        <a:t>THERMOCOUPLE</a:t>
                      </a:r>
                      <a:endParaRPr lang="en-IN" sz="1600" b="0" i="0" u="none" strike="noStrike">
                        <a:solidFill>
                          <a:srgbClr val="000000"/>
                        </a:solidFill>
                        <a:effectLst/>
                        <a:latin typeface="Calibri"/>
                      </a:endParaRPr>
                    </a:p>
                  </a:txBody>
                  <a:tcPr marL="9525" marR="9525" marT="9525" marB="0" anchor="ctr"/>
                </a:tc>
                <a:tc>
                  <a:txBody>
                    <a:bodyPr/>
                    <a:lstStyle/>
                    <a:p>
                      <a:pPr algn="ctr" fontAlgn="ctr"/>
                      <a:r>
                        <a:rPr lang="en-IN" sz="1600" u="none" strike="noStrike">
                          <a:effectLst/>
                        </a:rPr>
                        <a:t>LC 0.1 °C</a:t>
                      </a:r>
                      <a:endParaRPr lang="en-IN"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6"/>
                  </a:ext>
                </a:extLst>
              </a:tr>
              <a:tr h="402932">
                <a:tc>
                  <a:txBody>
                    <a:bodyPr/>
                    <a:lstStyle/>
                    <a:p>
                      <a:pPr algn="ctr" fontAlgn="ctr"/>
                      <a:r>
                        <a:rPr lang="en-IN" sz="1600" u="none" strike="noStrike">
                          <a:effectLst/>
                        </a:rPr>
                        <a:t>MASTER PROBE</a:t>
                      </a:r>
                      <a:endParaRPr lang="en-IN" sz="1600" b="0" i="0" u="none" strike="noStrike">
                        <a:solidFill>
                          <a:srgbClr val="000000"/>
                        </a:solidFill>
                        <a:effectLst/>
                        <a:latin typeface="Calibri"/>
                      </a:endParaRPr>
                    </a:p>
                  </a:txBody>
                  <a:tcPr marL="9525" marR="9525" marT="9525" marB="0" anchor="ctr"/>
                </a:tc>
                <a:tc>
                  <a:txBody>
                    <a:bodyPr/>
                    <a:lstStyle/>
                    <a:p>
                      <a:pPr algn="ctr" fontAlgn="ctr"/>
                      <a:r>
                        <a:rPr lang="en-IN" sz="1600" u="none" strike="noStrike">
                          <a:effectLst/>
                        </a:rPr>
                        <a:t>LC 0.1 °C</a:t>
                      </a:r>
                      <a:endParaRPr lang="en-IN"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7"/>
                  </a:ext>
                </a:extLst>
              </a:tr>
              <a:tr h="402932">
                <a:tc>
                  <a:txBody>
                    <a:bodyPr/>
                    <a:lstStyle/>
                    <a:p>
                      <a:pPr algn="ctr" fontAlgn="ctr"/>
                      <a:r>
                        <a:rPr lang="en-IN" sz="1600" u="none" strike="noStrike" dirty="0" smtClean="0">
                          <a:effectLst/>
                        </a:rPr>
                        <a:t>PYROMETER DOUBLE</a:t>
                      </a:r>
                      <a:r>
                        <a:rPr lang="en-IN" sz="1600" u="none" strike="noStrike" baseline="0" dirty="0" smtClean="0">
                          <a:effectLst/>
                        </a:rPr>
                        <a:t> COLOUR</a:t>
                      </a:r>
                      <a:r>
                        <a:rPr lang="en-IN" sz="1600" u="none" strike="noStrike" dirty="0" smtClean="0">
                          <a:effectLst/>
                        </a:rPr>
                        <a:t> </a:t>
                      </a:r>
                      <a:r>
                        <a:rPr lang="en-IN" sz="1600" u="none" strike="noStrike" dirty="0">
                          <a:effectLst/>
                        </a:rPr>
                        <a:t>(KELLER)</a:t>
                      </a:r>
                      <a:endParaRPr lang="en-IN" sz="1600" b="0" i="0" u="none" strike="noStrike" dirty="0">
                        <a:solidFill>
                          <a:srgbClr val="000000"/>
                        </a:solidFill>
                        <a:effectLst/>
                        <a:latin typeface="Calibri"/>
                      </a:endParaRPr>
                    </a:p>
                  </a:txBody>
                  <a:tcPr marL="9525" marR="9525" marT="9525" marB="0" anchor="ctr"/>
                </a:tc>
                <a:tc>
                  <a:txBody>
                    <a:bodyPr/>
                    <a:lstStyle/>
                    <a:p>
                      <a:pPr algn="ctr" fontAlgn="ctr"/>
                      <a:r>
                        <a:rPr lang="en-IN" sz="1600" u="none" strike="noStrike">
                          <a:effectLst/>
                        </a:rPr>
                        <a:t>LC 0.1 °C</a:t>
                      </a:r>
                      <a:endParaRPr lang="en-IN" sz="16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8"/>
                  </a:ext>
                </a:extLst>
              </a:tr>
              <a:tr h="468127">
                <a:tc>
                  <a:txBody>
                    <a:bodyPr/>
                    <a:lstStyle/>
                    <a:p>
                      <a:pPr algn="ctr" fontAlgn="ctr"/>
                      <a:r>
                        <a:rPr lang="en-IN" sz="1600" u="none" strike="noStrike">
                          <a:effectLst/>
                        </a:rPr>
                        <a:t>HTC IRX 68 (TEMPERATURE GUN)</a:t>
                      </a:r>
                      <a:endParaRPr lang="en-IN" sz="1600" b="0" i="0" u="none" strike="noStrike">
                        <a:solidFill>
                          <a:srgbClr val="000000"/>
                        </a:solidFill>
                        <a:effectLst/>
                        <a:latin typeface="Calibri"/>
                      </a:endParaRPr>
                    </a:p>
                  </a:txBody>
                  <a:tcPr marL="9525" marR="9525" marT="9525" marB="0" anchor="ctr"/>
                </a:tc>
                <a:tc>
                  <a:txBody>
                    <a:bodyPr/>
                    <a:lstStyle/>
                    <a:p>
                      <a:pPr algn="ctr" fontAlgn="ctr"/>
                      <a:r>
                        <a:rPr lang="en-IN" sz="1600" u="none" strike="noStrike" dirty="0">
                          <a:effectLst/>
                        </a:rPr>
                        <a:t>LC 0.1 °C</a:t>
                      </a:r>
                      <a:endParaRPr lang="en-IN" sz="1600" b="0"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9"/>
                  </a:ext>
                </a:extLst>
              </a:tr>
            </a:tbl>
          </a:graphicData>
        </a:graphic>
      </p:graphicFrame>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600" y="0"/>
            <a:ext cx="914400" cy="844459"/>
          </a:xfrm>
          <a:prstGeom prst="rect">
            <a:avLst/>
          </a:prstGeom>
        </p:spPr>
      </p:pic>
    </p:spTree>
    <p:extLst>
      <p:ext uri="{BB962C8B-B14F-4D97-AF65-F5344CB8AC3E}">
        <p14:creationId xmlns:p14="http://schemas.microsoft.com/office/powerpoint/2010/main" val="1080138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ank You Ppt Inspiration Master Slide | PowerPoint Presentation Sample |  Example of PPT Presentation | Presentation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219199"/>
            <a:ext cx="9144000" cy="4724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3614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1872</TotalTime>
  <Words>275</Words>
  <Application>Microsoft Office PowerPoint</Application>
  <PresentationFormat>On-screen Show (4:3)</PresentationFormat>
  <Paragraphs>129</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Adobe Myungjo Std M</vt:lpstr>
      <vt:lpstr>Adobe Song Std L</vt:lpstr>
      <vt:lpstr>Arial</vt:lpstr>
      <vt:lpstr>Calibri</vt:lpstr>
      <vt:lpstr>Constantia</vt:lpstr>
      <vt:lpstr>Office Theme</vt:lpstr>
      <vt:lpstr>PowerPoint Presentation</vt:lpstr>
      <vt:lpstr>PowerPoint Presentation</vt:lpstr>
      <vt:lpstr>PowerPoint Presentation</vt:lpstr>
      <vt:lpstr>PowerPoint Presentation</vt:lpstr>
      <vt:lpstr>PowerPoint Presentation</vt:lpstr>
      <vt:lpstr>ANNEXURE - 1</vt:lpstr>
      <vt:lpstr>ANNEXURE - 2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SK</dc:creator>
  <cp:lastModifiedBy>Mac</cp:lastModifiedBy>
  <cp:revision>67</cp:revision>
  <dcterms:created xsi:type="dcterms:W3CDTF">2006-08-16T00:00:00Z</dcterms:created>
  <dcterms:modified xsi:type="dcterms:W3CDTF">2024-12-19T13:41:03Z</dcterms:modified>
</cp:coreProperties>
</file>